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68" r:id="rId4"/>
    <p:sldId id="269" r:id="rId5"/>
    <p:sldId id="265" r:id="rId6"/>
    <p:sldId id="270" r:id="rId7"/>
    <p:sldId id="271" r:id="rId8"/>
    <p:sldId id="266" r:id="rId9"/>
    <p:sldId id="267" r:id="rId10"/>
    <p:sldId id="275" r:id="rId11"/>
    <p:sldId id="276" r:id="rId12"/>
    <p:sldId id="293" r:id="rId13"/>
    <p:sldId id="294" r:id="rId14"/>
    <p:sldId id="290" r:id="rId15"/>
    <p:sldId id="287" r:id="rId16"/>
    <p:sldId id="281" r:id="rId17"/>
    <p:sldId id="282" r:id="rId18"/>
    <p:sldId id="283" r:id="rId19"/>
    <p:sldId id="285" r:id="rId20"/>
    <p:sldId id="288" r:id="rId21"/>
    <p:sldId id="295" r:id="rId22"/>
    <p:sldId id="292" r:id="rId23"/>
    <p:sldId id="296" r:id="rId24"/>
    <p:sldId id="300" r:id="rId25"/>
    <p:sldId id="301" r:id="rId26"/>
    <p:sldId id="302" r:id="rId27"/>
    <p:sldId id="284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26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C7A14-F4F8-2147-A64F-31C2BAB3868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387A2-2F66-C34D-8D25-5D7639860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8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7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2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0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CB327-4C15-3146-92B1-D9925E9AD20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3AFF-1A1A-8C44-9513-DAF77E38D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1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942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Status of Observing Strategy Optimized for Supernova Cosmology:</a:t>
            </a:r>
            <a:br>
              <a:rPr lang="en-US" dirty="0" smtClean="0"/>
            </a:br>
            <a:r>
              <a:rPr lang="en-US" dirty="0" smtClean="0"/>
              <a:t>White paper and more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390878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Authors: Jeonghee Rho (SETI Institute and NASA Ames)</a:t>
            </a:r>
          </a:p>
          <a:p>
            <a:r>
              <a:rPr lang="en-US" dirty="0" smtClean="0"/>
              <a:t>Raul </a:t>
            </a:r>
            <a:r>
              <a:rPr lang="en-US" dirty="0" err="1" smtClean="0"/>
              <a:t>Biswas</a:t>
            </a:r>
            <a:endParaRPr lang="en-US" dirty="0" smtClean="0"/>
          </a:p>
          <a:p>
            <a:r>
              <a:rPr lang="en-US" dirty="0" smtClean="0"/>
              <a:t>Micelle </a:t>
            </a:r>
            <a:r>
              <a:rPr lang="en-US" dirty="0" err="1" smtClean="0"/>
              <a:t>Lochner</a:t>
            </a:r>
            <a:endParaRPr lang="en-US" dirty="0" smtClean="0"/>
          </a:p>
          <a:p>
            <a:r>
              <a:rPr lang="en-US" dirty="0" smtClean="0"/>
              <a:t>Contributors: </a:t>
            </a:r>
            <a:r>
              <a:rPr lang="en-US" dirty="0" err="1" smtClean="0"/>
              <a:t>Saurabh</a:t>
            </a:r>
            <a:r>
              <a:rPr lang="en-US" dirty="0" smtClean="0"/>
              <a:t> </a:t>
            </a:r>
            <a:r>
              <a:rPr lang="en-US" dirty="0" err="1" smtClean="0"/>
              <a:t>Jha</a:t>
            </a:r>
            <a:r>
              <a:rPr lang="en-US" dirty="0" smtClean="0"/>
              <a:t>, Michael Wood-</a:t>
            </a:r>
            <a:r>
              <a:rPr lang="en-US" dirty="0" err="1" smtClean="0"/>
              <a:t>Vasey</a:t>
            </a:r>
            <a:r>
              <a:rPr lang="en-US" dirty="0" smtClean="0"/>
              <a:t>, Alex Kim, Christopher Stubbs, Pierre </a:t>
            </a:r>
            <a:r>
              <a:rPr lang="en-US" dirty="0" err="1" smtClean="0"/>
              <a:t>Antilogus</a:t>
            </a:r>
            <a:r>
              <a:rPr lang="en-US" dirty="0" smtClean="0"/>
              <a:t>, Ryan Foley, </a:t>
            </a:r>
            <a:r>
              <a:rPr lang="en-US" dirty="0" err="1" smtClean="0"/>
              <a:t>Zeljko</a:t>
            </a:r>
            <a:r>
              <a:rPr lang="en-US" dirty="0" smtClean="0"/>
              <a:t> </a:t>
            </a:r>
            <a:r>
              <a:rPr lang="en-US" dirty="0" err="1" smtClean="0"/>
              <a:t>Ivezic</a:t>
            </a:r>
            <a:r>
              <a:rPr lang="en-US" dirty="0" smtClean="0"/>
              <a:t>, Jeffery Newman, and Eric </a:t>
            </a:r>
            <a:r>
              <a:rPr lang="en-US" dirty="0" err="1" smtClean="0"/>
              <a:t>Gawiser</a:t>
            </a:r>
            <a:r>
              <a:rPr lang="en-US" dirty="0" smtClean="0"/>
              <a:t> +++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569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SSTpostabl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 r="25077" b="4033"/>
          <a:stretch/>
        </p:blipFill>
        <p:spPr>
          <a:xfrm>
            <a:off x="47980" y="55224"/>
            <a:ext cx="653146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822048" y="1266063"/>
            <a:ext cx="1193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A: 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&gt;10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2334" y="3390329"/>
            <a:ext cx="20029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C: 4-8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We focus on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this region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7734" y="2043869"/>
            <a:ext cx="14483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B: </a:t>
            </a:r>
            <a:r>
              <a:rPr lang="en-US" sz="2800" dirty="0" smtClean="0">
                <a:solidFill>
                  <a:srgbClr val="0000FF"/>
                </a:solidFill>
              </a:rPr>
              <a:t>10-15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4173" y="5589070"/>
            <a:ext cx="12895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D/E:3-5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accept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4335" y="621256"/>
            <a:ext cx="1264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filter</a:t>
            </a:r>
          </a:p>
          <a:p>
            <a:r>
              <a:rPr lang="en-US" dirty="0" smtClean="0"/>
              <a:t>Per 45 days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27359" y="274638"/>
            <a:ext cx="204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Rolling Cadence: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X2 or X3 sampling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92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47638"/>
            <a:ext cx="8229600" cy="1143000"/>
          </a:xfrm>
        </p:spPr>
        <p:txBody>
          <a:bodyPr/>
          <a:lstStyle/>
          <a:p>
            <a:r>
              <a:rPr lang="en-US" dirty="0" smtClean="0"/>
              <a:t>Light Curve category with N visits</a:t>
            </a:r>
            <a:endParaRPr lang="en-US" dirty="0"/>
          </a:p>
        </p:txBody>
      </p:sp>
      <p:pic>
        <p:nvPicPr>
          <p:cNvPr id="6" name="Content Placeholder 5" descr="lsstvisitsLCquality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6" b="12510"/>
          <a:stretch/>
        </p:blipFill>
        <p:spPr>
          <a:xfrm>
            <a:off x="-237135" y="1311555"/>
            <a:ext cx="9588210" cy="6135785"/>
          </a:xfrm>
        </p:spPr>
      </p:pic>
      <p:sp>
        <p:nvSpPr>
          <p:cNvPr id="7" name="TextBox 6"/>
          <p:cNvSpPr txBox="1"/>
          <p:nvPr/>
        </p:nvSpPr>
        <p:spPr>
          <a:xfrm>
            <a:off x="651865" y="6116973"/>
            <a:ext cx="7666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We will focus on B and C area: New Strategy will Impact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 large areas of LSST survey</a:t>
            </a:r>
            <a:endParaRPr lang="en-US" sz="2400" dirty="0">
              <a:solidFill>
                <a:srgbClr val="008000"/>
              </a:solidFill>
            </a:endParaRPr>
          </a:p>
        </p:txBody>
      </p:sp>
      <p:pic>
        <p:nvPicPr>
          <p:cNvPr id="5" name="Content Placeholder 3" descr="lsstvisitsLCqualit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27984"/>
          <a:stretch/>
        </p:blipFill>
        <p:spPr>
          <a:xfrm>
            <a:off x="0" y="1290638"/>
            <a:ext cx="8809565" cy="4981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2113" y="955973"/>
            <a:ext cx="3758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RA,Dec</a:t>
            </a:r>
            <a:r>
              <a:rPr lang="en-US" dirty="0" smtClean="0"/>
              <a:t>=20,-83)</a:t>
            </a:r>
          </a:p>
          <a:p>
            <a:r>
              <a:rPr lang="en-US" dirty="0" smtClean="0"/>
              <a:t>1yr: 250 (52,56,40,21,37,44)</a:t>
            </a:r>
          </a:p>
          <a:p>
            <a:r>
              <a:rPr lang="en-US" dirty="0" smtClean="0"/>
              <a:t>10yr: 1173 (75, 112, 272,259,223,232)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0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73800" cy="1143000"/>
          </a:xfrm>
        </p:spPr>
        <p:txBody>
          <a:bodyPr/>
          <a:lstStyle/>
          <a:p>
            <a:r>
              <a:rPr lang="en-US" dirty="0" smtClean="0"/>
              <a:t>LSST Baseline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349905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observing strategy of WDF is defined (see Section 1.6.2 in the LSST science book) as follows.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• A revisit time of three days on average per 10,000 deg</a:t>
            </a:r>
            <a:r>
              <a:rPr lang="en-US" baseline="30000" dirty="0">
                <a:solidFill>
                  <a:srgbClr val="0000FF"/>
                </a:solidFill>
              </a:rPr>
              <a:t>2 </a:t>
            </a:r>
            <a:r>
              <a:rPr lang="en-US" dirty="0">
                <a:solidFill>
                  <a:srgbClr val="0000FF"/>
                </a:solidFill>
              </a:rPr>
              <a:t>of sky (i.e., the area visible at any given time of the year), with two visits per night (particularly useful for establishing proper motion vectors for fast moving asteroids). 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define the 10,000 deg</a:t>
            </a:r>
            <a:r>
              <a:rPr lang="en-US" baseline="30000" dirty="0"/>
              <a:t>2</a:t>
            </a:r>
            <a:r>
              <a:rPr lang="en-US" dirty="0"/>
              <a:t> survey area (the visible sky for a given time of the year) simply as the “visible sky”. </a:t>
            </a:r>
            <a:r>
              <a:rPr lang="en-US" dirty="0" smtClean="0"/>
              <a:t>LSST can observe 1/3 of visible sky per day for a band. </a:t>
            </a:r>
          </a:p>
        </p:txBody>
      </p:sp>
      <p:pic>
        <p:nvPicPr>
          <p:cNvPr id="4" name="Content Placeholder 3" descr="lsstvisitsLCqual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27984"/>
          <a:stretch/>
        </p:blipFill>
        <p:spPr>
          <a:xfrm>
            <a:off x="6951134" y="81757"/>
            <a:ext cx="2099732" cy="1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738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Rolling Cadence: to increase the sampling rate </a:t>
            </a:r>
            <a:r>
              <a:rPr lang="en-US" sz="3600" b="1" dirty="0" smtClean="0"/>
              <a:t>x2 or x3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226773"/>
            <a:ext cx="8678334" cy="495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Change Revisit </a:t>
            </a:r>
            <a:r>
              <a:rPr lang="en-US" sz="2400" dirty="0"/>
              <a:t>time </a:t>
            </a:r>
            <a:r>
              <a:rPr lang="en-US" sz="2400" dirty="0" smtClean="0"/>
              <a:t>from 3 days to 1 </a:t>
            </a:r>
            <a:r>
              <a:rPr lang="en-US" sz="2400" dirty="0"/>
              <a:t>day (1/3 of three days above) on average visible </a:t>
            </a:r>
            <a:r>
              <a:rPr lang="en-US" sz="2400" dirty="0" smtClean="0"/>
              <a:t>sky. </a:t>
            </a:r>
          </a:p>
          <a:p>
            <a:pPr marL="0" indent="0">
              <a:buNone/>
            </a:pPr>
            <a:r>
              <a:rPr lang="en-US" sz="2400" dirty="0" smtClean="0"/>
              <a:t>This </a:t>
            </a:r>
            <a:r>
              <a:rPr lang="en-US" sz="2400" dirty="0"/>
              <a:t>means one third of the visible sky (∼3300 deg</a:t>
            </a:r>
            <a:r>
              <a:rPr lang="en-US" sz="2400" baseline="30000" dirty="0"/>
              <a:t>2</a:t>
            </a:r>
            <a:r>
              <a:rPr lang="en-US" sz="2400" dirty="0"/>
              <a:t>) can be chosen. Preference may be given to the part of sky with low air-mass, but at the same time a uniform coverage of LSST needs to be </a:t>
            </a:r>
            <a:r>
              <a:rPr lang="en-US" sz="2400" dirty="0" smtClean="0"/>
              <a:t>considered. </a:t>
            </a:r>
          </a:p>
          <a:p>
            <a:r>
              <a:rPr lang="en-US" sz="2400" dirty="0" smtClean="0"/>
              <a:t>Observe the same part sky (3300 deg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 for the period of SN </a:t>
            </a:r>
            <a:r>
              <a:rPr lang="en-US" sz="2400" dirty="0" err="1" smtClean="0"/>
              <a:t>Ia</a:t>
            </a:r>
            <a:r>
              <a:rPr lang="en-US" sz="2400" dirty="0" smtClean="0"/>
              <a:t>, 50 days using 6 filters : this will generate 8-9 data points per filter.</a:t>
            </a:r>
          </a:p>
          <a:p>
            <a:r>
              <a:rPr lang="en-US" sz="2400" dirty="0" smtClean="0"/>
              <a:t>After 50 days observing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part of sky, go to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part of sky and observe for 50 days</a:t>
            </a:r>
          </a:p>
          <a:p>
            <a:r>
              <a:rPr lang="en-US" sz="2400" dirty="0"/>
              <a:t>After 50 days, go to 2</a:t>
            </a:r>
            <a:r>
              <a:rPr lang="en-US" sz="2400" baseline="30000" dirty="0"/>
              <a:t>nd</a:t>
            </a:r>
            <a:r>
              <a:rPr lang="en-US" sz="2400" dirty="0"/>
              <a:t> part of sky and observe for 50 </a:t>
            </a:r>
            <a:r>
              <a:rPr lang="en-US" sz="2400" dirty="0" smtClean="0"/>
              <a:t>days</a:t>
            </a:r>
          </a:p>
          <a:p>
            <a:r>
              <a:rPr lang="en-US" sz="2400" dirty="0" smtClean="0"/>
              <a:t>After 150 days observing runs, the area and the filter coverage should be the same between the baseline plan and suggested rolling cadence.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3" descr="lsstvisitsLCqual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5" b="27984"/>
          <a:stretch/>
        </p:blipFill>
        <p:spPr>
          <a:xfrm>
            <a:off x="6951134" y="81757"/>
            <a:ext cx="2099732" cy="11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Rolling Cadence Optimized for SN Cosmology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Observe 1/3 available sky (compared to the current) and concentrate on this field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assuming one data point per day </a:t>
            </a:r>
          </a:p>
          <a:p>
            <a:pPr marL="0" indent="0">
              <a:buNone/>
            </a:pPr>
            <a:r>
              <a:rPr lang="en-US" dirty="0" smtClean="0"/>
              <a:t>    6 filter x(7-9 data points) = 50 days</a:t>
            </a:r>
          </a:p>
          <a:p>
            <a:pPr marL="0" indent="0">
              <a:buNone/>
            </a:pPr>
            <a:r>
              <a:rPr lang="en-US" dirty="0" smtClean="0"/>
              <a:t>-  Observe 2nd 1/3 available sky: 50 days</a:t>
            </a:r>
          </a:p>
          <a:p>
            <a:pPr marL="0" indent="0">
              <a:buNone/>
            </a:pPr>
            <a:r>
              <a:rPr lang="en-US" dirty="0" smtClean="0"/>
              <a:t>-  Observe 3</a:t>
            </a:r>
            <a:r>
              <a:rPr lang="en-US" baseline="30000" dirty="0" smtClean="0"/>
              <a:t>rd</a:t>
            </a:r>
            <a:r>
              <a:rPr lang="en-US" dirty="0" smtClean="0"/>
              <a:t> 1/3 available sky: 50 days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smtClean="0">
                <a:solidFill>
                  <a:srgbClr val="0000FF"/>
                </a:solidFill>
              </a:rPr>
              <a:t>practically </a:t>
            </a:r>
            <a:r>
              <a:rPr lang="en-US" dirty="0">
                <a:solidFill>
                  <a:srgbClr val="0000FF"/>
                </a:solidFill>
              </a:rPr>
              <a:t>3 filter x (7-9) + 3 filter x4= 36 </a:t>
            </a:r>
            <a:r>
              <a:rPr lang="en-US" dirty="0" smtClean="0">
                <a:solidFill>
                  <a:srgbClr val="0000FF"/>
                </a:solidFill>
              </a:rPr>
              <a:t>days)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Apply outside the Galactic Plane: |l| &gt; 30°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Improve LC quality of Group B and C area.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6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7" y="356632"/>
            <a:ext cx="890269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observing strategy to make x2 or x3 factor higher sampling in light curves?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7" y="1955800"/>
            <a:ext cx="5089459" cy="4525963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err="1" smtClean="0"/>
              <a:t>Avg</a:t>
            </a:r>
            <a:r>
              <a:rPr lang="en-US" dirty="0" smtClean="0"/>
              <a:t> data points &gt; 7-9 </a:t>
            </a:r>
          </a:p>
          <a:p>
            <a:r>
              <a:rPr lang="en-US" dirty="0" smtClean="0"/>
              <a:t>Observe a smaller area (for example 1/3) and observe 3 times frequently (compared to the current plan).</a:t>
            </a:r>
            <a:endParaRPr lang="en-US" dirty="0"/>
          </a:p>
        </p:txBody>
      </p:sp>
      <p:pic>
        <p:nvPicPr>
          <p:cNvPr id="5" name="Content Placeholder 3" descr="LCDecminus40no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28"/>
          <a:stretch/>
        </p:blipFill>
        <p:spPr>
          <a:xfrm>
            <a:off x="5241866" y="1955800"/>
            <a:ext cx="3647602" cy="4344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3700" y="130810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49484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4900" y="3886200"/>
            <a:ext cx="43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6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951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MJD49492-49498: 6 day observing run</a:t>
            </a:r>
            <a:endParaRPr lang="en-US" dirty="0"/>
          </a:p>
        </p:txBody>
      </p:sp>
      <p:pic>
        <p:nvPicPr>
          <p:cNvPr id="4" name="Content Placeholder 3" descr="lsstmapdf49492to49498ybandinde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-1273"/>
          <a:stretch/>
        </p:blipFill>
        <p:spPr>
          <a:xfrm>
            <a:off x="230123" y="2155303"/>
            <a:ext cx="8253477" cy="4300195"/>
          </a:xfrm>
        </p:spPr>
      </p:pic>
      <p:pic>
        <p:nvPicPr>
          <p:cNvPr id="5" name="Picture 4" descr="lsstf492to498airmass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6" y="0"/>
            <a:ext cx="3090333" cy="2358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733" y="1358900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49484-49491: deep fields</a:t>
            </a:r>
          </a:p>
          <a:p>
            <a:r>
              <a:rPr lang="en-US" dirty="0" smtClean="0"/>
              <a:t>Y band : 6 days</a:t>
            </a:r>
          </a:p>
          <a:p>
            <a:r>
              <a:rPr lang="en-US" dirty="0" smtClean="0"/>
              <a:t>I band: 3 day</a:t>
            </a:r>
          </a:p>
          <a:p>
            <a:r>
              <a:rPr lang="en-US" dirty="0" smtClean="0"/>
              <a:t>z band: 3 day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40600" y="2540000"/>
            <a:ext cx="9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Azimuth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95405" y="1174234"/>
            <a:ext cx="90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airmass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2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sstmapdf49492to49498ybandinde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-1273"/>
          <a:stretch/>
        </p:blipFill>
        <p:spPr>
          <a:xfrm>
            <a:off x="230123" y="605450"/>
            <a:ext cx="3117707" cy="1624376"/>
          </a:xfrm>
        </p:spPr>
      </p:pic>
      <p:pic>
        <p:nvPicPr>
          <p:cNvPr id="7" name="Picture 6" descr="d93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3" y="2335772"/>
            <a:ext cx="3363977" cy="1707430"/>
          </a:xfrm>
          <a:prstGeom prst="rect">
            <a:avLst/>
          </a:prstGeom>
        </p:spPr>
      </p:pic>
      <p:pic>
        <p:nvPicPr>
          <p:cNvPr id="8" name="Picture 7" descr="d94ind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92689"/>
            <a:ext cx="3295908" cy="1672881"/>
          </a:xfrm>
          <a:prstGeom prst="rect">
            <a:avLst/>
          </a:prstGeom>
        </p:spPr>
      </p:pic>
      <p:pic>
        <p:nvPicPr>
          <p:cNvPr id="9" name="Picture 8" descr="d95inde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30" y="618293"/>
            <a:ext cx="2991846" cy="1518550"/>
          </a:xfrm>
          <a:prstGeom prst="rect">
            <a:avLst/>
          </a:prstGeom>
        </p:spPr>
      </p:pic>
      <p:pic>
        <p:nvPicPr>
          <p:cNvPr id="10" name="Picture 9" descr="d96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08" y="2335772"/>
            <a:ext cx="3208360" cy="1628445"/>
          </a:xfrm>
          <a:prstGeom prst="rect">
            <a:avLst/>
          </a:prstGeom>
        </p:spPr>
      </p:pic>
      <p:pic>
        <p:nvPicPr>
          <p:cNvPr id="11" name="Picture 10" descr="d97inde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8" y="4130240"/>
            <a:ext cx="3615965" cy="1835330"/>
          </a:xfrm>
          <a:prstGeom prst="rect">
            <a:avLst/>
          </a:prstGeom>
        </p:spPr>
      </p:pic>
      <p:pic>
        <p:nvPicPr>
          <p:cNvPr id="12" name="Picture 11" descr="d98inde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5" y="780363"/>
            <a:ext cx="2672533" cy="13564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63011" y="413024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17173" y="2151106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1202" y="596557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91831" y="3890593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49496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12318" y="204516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65717" y="5992835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3260" y="6237235"/>
            <a:ext cx="76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yband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3600" y="199050"/>
            <a:ext cx="22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49492-49498 (y band)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48100" y="1457801"/>
            <a:ext cx="36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dirty="0"/>
          </a:p>
        </p:txBody>
      </p:sp>
      <p:pic>
        <p:nvPicPr>
          <p:cNvPr id="20" name="Picture 19" descr="lsstf492to498airmassinde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08" y="2502311"/>
            <a:ext cx="2018792" cy="19342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56099" y="2200093"/>
            <a:ext cx="90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airmass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95780" y="4445000"/>
            <a:ext cx="9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Azimuth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0867" y="897467"/>
            <a:ext cx="121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6 day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74393" y="4436533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8200" y="2558946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14907" y="897467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583267" y="4499572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88372" y="2542012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43673" y="914401"/>
            <a:ext cx="71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6</a:t>
            </a:r>
            <a:endParaRPr lang="en-US" dirty="0"/>
          </a:p>
        </p:txBody>
      </p:sp>
      <p:sp>
        <p:nvSpPr>
          <p:cNvPr id="29" name="Frame 28"/>
          <p:cNvSpPr/>
          <p:nvPr/>
        </p:nvSpPr>
        <p:spPr>
          <a:xfrm>
            <a:off x="7140786" y="3826933"/>
            <a:ext cx="1813701" cy="504614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185906" y="534707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Let’s observe only 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high elevation sky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0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90iyinde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000" r="-2089" b="100000"/>
          <a:stretch/>
        </p:blipFill>
        <p:spPr>
          <a:xfrm>
            <a:off x="457200" y="1600200"/>
            <a:ext cx="3083034" cy="1594267"/>
          </a:xfrm>
        </p:spPr>
      </p:pic>
      <p:pic>
        <p:nvPicPr>
          <p:cNvPr id="5" name="Picture 4" descr="d90z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2" y="3355094"/>
            <a:ext cx="4460703" cy="2264088"/>
          </a:xfrm>
          <a:prstGeom prst="rect">
            <a:avLst/>
          </a:prstGeom>
        </p:spPr>
      </p:pic>
      <p:pic>
        <p:nvPicPr>
          <p:cNvPr id="6" name="Picture 5" descr="d91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72" y="1257523"/>
            <a:ext cx="4549687" cy="23092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654" y="385265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iband</a:t>
            </a:r>
            <a:endParaRPr lang="en-US" dirty="0"/>
          </a:p>
        </p:txBody>
      </p:sp>
      <p:pic>
        <p:nvPicPr>
          <p:cNvPr id="8" name="Picture 7" descr="d92ind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68" y="3566776"/>
            <a:ext cx="3915254" cy="1987238"/>
          </a:xfrm>
          <a:prstGeom prst="rect">
            <a:avLst/>
          </a:prstGeom>
        </p:spPr>
      </p:pic>
      <p:pic>
        <p:nvPicPr>
          <p:cNvPr id="10" name="Picture 9" descr="d90t92ibandinde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65" y="754597"/>
            <a:ext cx="4807029" cy="24398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4695" y="404119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3days: 49490-49492</a:t>
            </a:r>
            <a:endParaRPr lang="en-US" dirty="0"/>
          </a:p>
        </p:txBody>
      </p:sp>
      <p:pic>
        <p:nvPicPr>
          <p:cNvPr id="13" name="Picture 12" descr="d90t92airmass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72" y="0"/>
            <a:ext cx="2100064" cy="14452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4737100"/>
            <a:ext cx="36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Zapf Dingbats"/>
                <a:ea typeface="Zapf Dingbats"/>
                <a:cs typeface="Zapf Dingbats"/>
                <a:sym typeface="Zapf Dingbats"/>
              </a:rPr>
              <a:t>✪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85066" y="3355094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1031" y="5742417"/>
            <a:ext cx="82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49490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9132" y="5598716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49492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67934" y="1230868"/>
            <a:ext cx="121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3 day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90572" y="3862812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51031" y="3743371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41736" y="1720746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3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91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5" y="1757862"/>
            <a:ext cx="3361193" cy="1706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654" y="5927083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iband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04695" y="404119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3days: 49490-49492</a:t>
            </a:r>
            <a:endParaRPr lang="en-US" dirty="0"/>
          </a:p>
        </p:txBody>
      </p:sp>
      <p:pic>
        <p:nvPicPr>
          <p:cNvPr id="13" name="Picture 12" descr="d90t92airmass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72" y="0"/>
            <a:ext cx="2100064" cy="1445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283" y="1388530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2: modify selection of the region with lower </a:t>
            </a:r>
            <a:r>
              <a:rPr lang="en-US" dirty="0" err="1" smtClean="0"/>
              <a:t>airmass</a:t>
            </a:r>
            <a:endParaRPr lang="en-US" dirty="0"/>
          </a:p>
        </p:txBody>
      </p:sp>
      <p:pic>
        <p:nvPicPr>
          <p:cNvPr id="12" name="Picture 11" descr="d91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75" y="1757862"/>
            <a:ext cx="3361193" cy="1706017"/>
          </a:xfrm>
          <a:prstGeom prst="rect">
            <a:avLst/>
          </a:prstGeom>
        </p:spPr>
      </p:pic>
      <p:pic>
        <p:nvPicPr>
          <p:cNvPr id="14" name="Picture 13" descr="d91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67" y="1910262"/>
            <a:ext cx="3361193" cy="17060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4925" y="34638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Ir</a:t>
            </a:r>
            <a:r>
              <a:rPr lang="en-US" dirty="0" smtClean="0"/>
              <a:t>, I, z band for each day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>
          <a:xfrm>
            <a:off x="4512496" y="999066"/>
            <a:ext cx="1957941" cy="38946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irmassind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0" y="4022724"/>
            <a:ext cx="2326305" cy="1554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17789" y="902680"/>
            <a:ext cx="234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the sky which gives lower </a:t>
            </a:r>
            <a:r>
              <a:rPr lang="en-US" dirty="0" err="1" smtClean="0"/>
              <a:t>airmass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20072" y="3863657"/>
            <a:ext cx="5621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Take </a:t>
            </a:r>
            <a:r>
              <a:rPr lang="en-US" sz="2800" dirty="0" smtClean="0"/>
              <a:t>the 1/3 </a:t>
            </a:r>
            <a:r>
              <a:rPr lang="en-US" sz="2800" dirty="0"/>
              <a:t>sky which gives lower </a:t>
            </a:r>
            <a:r>
              <a:rPr lang="en-US" sz="2800" dirty="0" err="1" smtClean="0"/>
              <a:t>airmass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Observe more </a:t>
            </a:r>
            <a:r>
              <a:rPr lang="en-US" sz="2800" dirty="0" smtClean="0"/>
              <a:t>horizontally rather </a:t>
            </a:r>
            <a:r>
              <a:rPr lang="en-US" sz="2800" dirty="0" smtClean="0"/>
              <a:t>than </a:t>
            </a:r>
            <a:r>
              <a:rPr lang="en-US" sz="2800" dirty="0" smtClean="0"/>
              <a:t>vertically, </a:t>
            </a:r>
            <a:r>
              <a:rPr lang="en-US" sz="2800" dirty="0" smtClean="0"/>
              <a:t>which </a:t>
            </a:r>
            <a:r>
              <a:rPr lang="en-US" sz="2800" dirty="0" smtClean="0"/>
              <a:t>results </a:t>
            </a:r>
            <a:r>
              <a:rPr lang="en-US" sz="2800" dirty="0" smtClean="0"/>
              <a:t>in less variation in </a:t>
            </a:r>
            <a:r>
              <a:rPr lang="en-US" sz="2800" dirty="0" err="1" smtClean="0"/>
              <a:t>airmass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5568" y="2103346"/>
            <a:ext cx="143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1: y band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95901" y="2103346"/>
            <a:ext cx="140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2: i band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95991" y="2223480"/>
            <a:ext cx="14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1: z 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3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09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Deep Drilling Survey (DDF)</a:t>
            </a:r>
          </a:p>
          <a:p>
            <a:r>
              <a:rPr lang="en-US" dirty="0" smtClean="0"/>
              <a:t>Wide field Survey (WFD)</a:t>
            </a:r>
          </a:p>
          <a:p>
            <a:r>
              <a:rPr lang="en-US" dirty="0" smtClean="0"/>
              <a:t>Light curves: assumed z = 0.5 (focus on WFC)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May explore other z values</a:t>
            </a:r>
          </a:p>
          <a:p>
            <a:r>
              <a:rPr lang="en-US" dirty="0" smtClean="0"/>
              <a:t>Position of sky: RA, Dec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FieldID</a:t>
            </a:r>
            <a:endParaRPr lang="en-US" dirty="0" smtClean="0"/>
          </a:p>
          <a:p>
            <a:r>
              <a:rPr lang="en-US" dirty="0" smtClean="0"/>
              <a:t>Y-axis: Flux (not mag)</a:t>
            </a:r>
          </a:p>
          <a:p>
            <a:r>
              <a:rPr lang="en-US" dirty="0" smtClean="0"/>
              <a:t>E(B-V) is fitting parameter (using </a:t>
            </a:r>
            <a:r>
              <a:rPr lang="en-US" dirty="0" err="1" smtClean="0"/>
              <a:t>Rv</a:t>
            </a:r>
            <a:r>
              <a:rPr lang="en-US" dirty="0" smtClean="0"/>
              <a:t>=3.1)</a:t>
            </a:r>
          </a:p>
          <a:p>
            <a:r>
              <a:rPr lang="en-US" dirty="0" smtClean="0"/>
              <a:t>MJD day Peak (time=0, explosion day) is determined based on Light curve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6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Cadence LC (x3): </a:t>
            </a:r>
            <a:r>
              <a:rPr lang="en-US" sz="4000" dirty="0" smtClean="0"/>
              <a:t>RA=58, Dec=-27</a:t>
            </a:r>
            <a:endParaRPr lang="en-US" sz="4000" dirty="0"/>
          </a:p>
        </p:txBody>
      </p:sp>
      <p:pic>
        <p:nvPicPr>
          <p:cNvPr id="4" name="Content Placeholder 3" descr="LCdec-27ra58ndex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-2676"/>
          <a:stretch/>
        </p:blipFill>
        <p:spPr>
          <a:xfrm>
            <a:off x="346762" y="1227233"/>
            <a:ext cx="4236454" cy="5308738"/>
          </a:xfrm>
        </p:spPr>
      </p:pic>
      <p:pic>
        <p:nvPicPr>
          <p:cNvPr id="5" name="Picture 4" descr="LCdec-27ra58CadenceLC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16" y="1189132"/>
            <a:ext cx="4509129" cy="5308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4900" y="3937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</a:t>
            </a:r>
            <a:r>
              <a:rPr lang="en-US" dirty="0"/>
              <a:t>e</a:t>
            </a:r>
            <a:r>
              <a:rPr lang="en-US" dirty="0" smtClean="0"/>
              <a:t>stimate DM, QM, CLASS?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6459771"/>
            <a:ext cx="14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seed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21300" y="1354138"/>
            <a:ext cx="147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4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Observing Strategy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LSST project is working on updating </a:t>
            </a:r>
            <a:r>
              <a:rPr lang="en-US" dirty="0" err="1" smtClean="0"/>
              <a:t>Opsim</a:t>
            </a:r>
            <a:r>
              <a:rPr lang="en-US" dirty="0" smtClean="0"/>
              <a:t> run for users to allow to vary these options.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New version is expected by the end of Nov.</a:t>
            </a:r>
          </a:p>
          <a:p>
            <a:r>
              <a:rPr lang="en-US" dirty="0" smtClean="0"/>
              <a:t>Need to experiment various rolling cadence with new </a:t>
            </a:r>
            <a:r>
              <a:rPr lang="en-US" dirty="0" err="1" smtClean="0"/>
              <a:t>opsim</a:t>
            </a:r>
            <a:r>
              <a:rPr lang="en-US" dirty="0" smtClean="0"/>
              <a:t>.</a:t>
            </a:r>
          </a:p>
          <a:p>
            <a:r>
              <a:rPr lang="en-US" dirty="0" smtClean="0"/>
              <a:t>At the moment, it is not clear about status of white paper (it has been stopped) since </a:t>
            </a:r>
            <a:r>
              <a:rPr lang="en-US" dirty="0" smtClean="0"/>
              <a:t>the LSST </a:t>
            </a:r>
            <a:r>
              <a:rPr lang="en-US" dirty="0" smtClean="0"/>
              <a:t>team is busy with updating </a:t>
            </a:r>
            <a:r>
              <a:rPr lang="en-US" dirty="0" err="1" smtClean="0"/>
              <a:t>opsim</a:t>
            </a:r>
            <a:r>
              <a:rPr lang="en-US" dirty="0" smtClean="0"/>
              <a:t> runs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5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4000" dirty="0" err="1">
                <a:latin typeface="Arial" charset="0"/>
                <a:ea typeface="ＭＳ Ｐゴシック" charset="0"/>
                <a:cs typeface="ＭＳ Ｐゴシック" charset="0"/>
              </a:rPr>
              <a:t>Cas</a:t>
            </a:r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 A: 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Dust </a:t>
            </a:r>
            <a:r>
              <a:rPr 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formation 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 </a:t>
            </a:r>
            <a:r>
              <a:rPr lang="en-US" sz="3200" dirty="0" smtClean="0">
                <a:latin typeface="Arial" charset="0"/>
                <a:ea typeface="ＭＳ Ｐゴシック" charset="0"/>
                <a:cs typeface="ＭＳ Ｐゴシック" charset="0"/>
              </a:rPr>
              <a:t>the SN </a:t>
            </a:r>
            <a:r>
              <a:rPr lang="en-US" sz="3200" dirty="0" err="1">
                <a:latin typeface="Arial" charset="0"/>
                <a:ea typeface="ＭＳ Ｐゴシック" charset="0"/>
                <a:cs typeface="ＭＳ Ｐゴシック" charset="0"/>
              </a:rPr>
              <a:t>ejecta</a:t>
            </a:r>
            <a:endParaRPr lang="en-US" sz="3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9" name="Text Box 8"/>
          <p:cNvSpPr txBox="1">
            <a:spLocks noChangeArrowheads="1"/>
          </p:cNvSpPr>
          <p:nvPr/>
        </p:nvSpPr>
        <p:spPr bwMode="auto">
          <a:xfrm>
            <a:off x="7146925" y="1408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>
              <a:sym typeface="Symbol" charset="0"/>
            </a:endParaRPr>
          </a:p>
        </p:txBody>
      </p:sp>
      <p:pic>
        <p:nvPicPr>
          <p:cNvPr id="34820" name="Picture 9" descr="poscasadustar7t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8939213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10"/>
          <p:cNvSpPr txBox="1">
            <a:spLocks noChangeArrowheads="1"/>
          </p:cNvSpPr>
          <p:nvPr/>
        </p:nvSpPr>
        <p:spPr bwMode="auto">
          <a:xfrm>
            <a:off x="228600" y="5356224"/>
            <a:ext cx="43592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21</a:t>
            </a:r>
            <a:r>
              <a:rPr lang="en-US" i="1" dirty="0">
                <a:sym typeface="Symbol" charset="0"/>
              </a:rPr>
              <a:t></a:t>
            </a:r>
            <a:r>
              <a:rPr lang="en-US" i="1" dirty="0"/>
              <a:t>m dust map which is continuum map of 19-23</a:t>
            </a:r>
            <a:r>
              <a:rPr lang="en-US" i="1" dirty="0">
                <a:sym typeface="Symbol" charset="0"/>
              </a:rPr>
              <a:t></a:t>
            </a:r>
            <a:r>
              <a:rPr lang="en-US" i="1" dirty="0"/>
              <a:t>m subtracted by the baselines of neighboring wavelengths.  </a:t>
            </a:r>
            <a:endParaRPr lang="en-US" dirty="0"/>
          </a:p>
        </p:txBody>
      </p:sp>
      <p:sp>
        <p:nvSpPr>
          <p:cNvPr id="34822" name="Text Box 12"/>
          <p:cNvSpPr txBox="1">
            <a:spLocks noChangeArrowheads="1"/>
          </p:cNvSpPr>
          <p:nvPr/>
        </p:nvSpPr>
        <p:spPr bwMode="auto">
          <a:xfrm>
            <a:off x="4648200" y="5334000"/>
            <a:ext cx="4191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 [Ar II] 7</a:t>
            </a:r>
            <a:r>
              <a:rPr lang="en-US" i="1">
                <a:sym typeface="Symbol" charset="0"/>
              </a:rPr>
              <a:t>m </a:t>
            </a:r>
            <a:r>
              <a:rPr lang="en-US" i="1"/>
              <a:t>map (the resolution is convolved to match): remarkably similar to the dust map.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5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ea typeface="+mj-ea"/>
                <a:cs typeface="+mj-cs"/>
              </a:rPr>
              <a:t>CO detection in Imaging and Spectra</a:t>
            </a:r>
            <a:endParaRPr lang="en-US" sz="4000" dirty="0">
              <a:ea typeface="+mj-ea"/>
              <a:cs typeface="+mj-cs"/>
            </a:endParaRP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740398"/>
            <a:ext cx="4419600" cy="83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r>
              <a:rPr lang="en-US" sz="2400" dirty="0">
                <a:ea typeface="+mn-ea"/>
                <a:cs typeface="+mn-cs"/>
              </a:rPr>
              <a:t>Near-IR </a:t>
            </a:r>
            <a:r>
              <a:rPr lang="en-US" sz="2400" dirty="0" err="1" smtClean="0">
                <a:ea typeface="+mn-ea"/>
                <a:cs typeface="+mn-cs"/>
              </a:rPr>
              <a:t>imaging:</a:t>
            </a:r>
            <a:r>
              <a:rPr lang="en-US" sz="2400" dirty="0" err="1" smtClean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CO</a:t>
            </a:r>
            <a:r>
              <a:rPr lang="en-US" sz="2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 </a:t>
            </a:r>
            <a:r>
              <a:rPr lang="en-US" sz="2400" dirty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filter (red): </a:t>
            </a:r>
            <a:r>
              <a:rPr lang="en-US" sz="2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2.294</a:t>
            </a:r>
            <a:r>
              <a:rPr lang="en-US" sz="2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Arial" charset="0"/>
                <a:cs typeface="Arial" charset="0"/>
              </a:rPr>
              <a:t>µm </a:t>
            </a:r>
            <a:r>
              <a:rPr 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K</a:t>
            </a:r>
            <a:r>
              <a:rPr lang="en-US" sz="2400" dirty="0">
                <a:solidFill>
                  <a:srgbClr val="00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-cont (green): </a:t>
            </a:r>
            <a:r>
              <a:rPr 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2.27</a:t>
            </a:r>
            <a:r>
              <a:rPr lang="en-US" sz="24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Arial" charset="0"/>
                <a:cs typeface="Arial" charset="0"/>
              </a:rPr>
              <a:t>µm </a:t>
            </a:r>
            <a:r>
              <a:rPr lang="en-US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+mn-ea"/>
                <a:cs typeface="+mn-cs"/>
              </a:rPr>
              <a:t>P</a:t>
            </a:r>
            <a:r>
              <a:rPr lang="el-GR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imSun" pitchFamily="2" charset="-122"/>
                <a:ea typeface="SimSun" pitchFamily="2" charset="-122"/>
                <a:cs typeface="SimSun" pitchFamily="2" charset="-122"/>
              </a:rPr>
              <a:t>β</a:t>
            </a:r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  <a:cs typeface="SimSun" pitchFamily="2" charset="-122"/>
              </a:rPr>
              <a:t>(blue):</a:t>
            </a:r>
            <a:r>
              <a:rPr lang="en-US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  <a:cs typeface="SimSun" pitchFamily="2" charset="-122"/>
              </a:rPr>
              <a:t>1.182</a:t>
            </a:r>
            <a:r>
              <a:rPr lang="en-US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  <a:cs typeface="Arial" charset="0"/>
              </a:rPr>
              <a:t>µm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  <a:defRPr/>
            </a:pPr>
            <a:endParaRPr lang="en-US" sz="2400" dirty="0" smtClean="0">
              <a:solidFill>
                <a:schemeClr val="accent1"/>
              </a:solidFill>
              <a:effectLst>
                <a:outerShdw blurRad="38100" dist="38100" dir="2700000" algn="tl">
                  <a:srgbClr val="FFFFFF"/>
                </a:outerShdw>
              </a:effectLst>
              <a:ea typeface="SimSun" pitchFamily="2" charset="-122"/>
              <a:cs typeface="Arial" charset="0"/>
            </a:endParaRP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228600" y="64912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sz="1800"/>
          </a:p>
        </p:txBody>
      </p:sp>
      <p:pic>
        <p:nvPicPr>
          <p:cNvPr id="65541" name="Picture 6" descr="Aug8smoothCasAwircthreecolorPbetaKcontnew5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8759" name="Rectangle 7"/>
          <p:cNvSpPr>
            <a:spLocks noChangeArrowheads="1"/>
          </p:cNvSpPr>
          <p:nvPr/>
        </p:nvSpPr>
        <p:spPr bwMode="auto">
          <a:xfrm>
            <a:off x="1752600" y="3429000"/>
            <a:ext cx="457200" cy="457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458760" name="Rectangle 8"/>
          <p:cNvSpPr>
            <a:spLocks noChangeArrowheads="1"/>
          </p:cNvSpPr>
          <p:nvPr/>
        </p:nvSpPr>
        <p:spPr bwMode="auto">
          <a:xfrm>
            <a:off x="2057400" y="1676400"/>
            <a:ext cx="1219200" cy="990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65545" name="Text Box 10"/>
          <p:cNvSpPr txBox="1">
            <a:spLocks noChangeArrowheads="1"/>
          </p:cNvSpPr>
          <p:nvPr/>
        </p:nvSpPr>
        <p:spPr bwMode="auto">
          <a:xfrm>
            <a:off x="412750" y="6444734"/>
            <a:ext cx="49381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/>
              <a:t>First Overtone CO </a:t>
            </a:r>
            <a:r>
              <a:rPr lang="en-US" sz="1800" dirty="0" smtClean="0"/>
              <a:t>detection</a:t>
            </a:r>
            <a:r>
              <a:rPr lang="en-US" dirty="0"/>
              <a:t> </a:t>
            </a:r>
            <a:r>
              <a:rPr lang="en-US" sz="1800" dirty="0" smtClean="0"/>
              <a:t>Rho </a:t>
            </a:r>
            <a:r>
              <a:rPr lang="en-US" sz="1800" dirty="0"/>
              <a:t>et al. (</a:t>
            </a:r>
            <a:r>
              <a:rPr lang="en-US" sz="1800" dirty="0" smtClean="0"/>
              <a:t>2009)</a:t>
            </a:r>
            <a:endParaRPr lang="en-US" sz="1800" dirty="0"/>
          </a:p>
        </p:txBody>
      </p:sp>
      <p:pic>
        <p:nvPicPr>
          <p:cNvPr id="10" name="Content Placeholder 9" descr="CasaCOspecfig1.pdf"/>
          <p:cNvPicPr>
            <a:picLocks noChangeAspect="1"/>
          </p:cNvPicPr>
          <p:nvPr/>
        </p:nvPicPr>
        <p:blipFill rotWithShape="1">
          <a:blip r:embed="rId3"/>
          <a:srcRect l="1167" t="49476" r="50825"/>
          <a:stretch/>
        </p:blipFill>
        <p:spPr bwMode="auto">
          <a:xfrm>
            <a:off x="4436534" y="931332"/>
            <a:ext cx="4334933" cy="229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5061500" y="3147536"/>
            <a:ext cx="4268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AKARI Fundamental CO lines</a:t>
            </a:r>
          </a:p>
          <a:p>
            <a:r>
              <a:rPr lang="en-US" sz="1800" dirty="0" smtClean="0"/>
              <a:t>Rho et al. (2012)</a:t>
            </a:r>
            <a:endParaRPr lang="en-US" sz="1800" dirty="0"/>
          </a:p>
        </p:txBody>
      </p:sp>
      <p:pic>
        <p:nvPicPr>
          <p:cNvPr id="11" name="Picture 19" descr="casaSNCOdetec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8132" y="4196891"/>
            <a:ext cx="2311401" cy="179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94868" y="6001434"/>
            <a:ext cx="315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 from </a:t>
            </a:r>
            <a:r>
              <a:rPr lang="en-US" dirty="0" err="1"/>
              <a:t>SNe</a:t>
            </a:r>
            <a:r>
              <a:rPr lang="en-US" dirty="0"/>
              <a:t> (</a:t>
            </a:r>
            <a:r>
              <a:rPr lang="en-US" dirty="0" err="1"/>
              <a:t>Kotak</a:t>
            </a:r>
            <a:r>
              <a:rPr lang="en-US" dirty="0"/>
              <a:t> et al. 2006)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9" grpId="0" animBg="1"/>
      <p:bldP spid="4587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962"/>
            <a:ext cx="8229600" cy="1143000"/>
          </a:xfrm>
        </p:spPr>
        <p:txBody>
          <a:bodyPr/>
          <a:lstStyle/>
          <a:p>
            <a:r>
              <a:rPr lang="en-US" dirty="0" smtClean="0"/>
              <a:t>SN </a:t>
            </a:r>
            <a:r>
              <a:rPr lang="en-US" dirty="0" err="1" smtClean="0"/>
              <a:t>Ia</a:t>
            </a:r>
            <a:r>
              <a:rPr lang="en-US" dirty="0" smtClean="0"/>
              <a:t> progenitor: 3C397 </a:t>
            </a:r>
            <a:endParaRPr lang="en-US" dirty="0"/>
          </a:p>
        </p:txBody>
      </p:sp>
      <p:pic>
        <p:nvPicPr>
          <p:cNvPr id="10" name="Content Placeholder 9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9" b="1138"/>
          <a:stretch/>
        </p:blipFill>
        <p:spPr>
          <a:xfrm>
            <a:off x="457200" y="905934"/>
            <a:ext cx="7010400" cy="5266266"/>
          </a:xfrm>
        </p:spPr>
      </p:pic>
      <p:pic>
        <p:nvPicPr>
          <p:cNvPr id="4" name="Picture 3" descr="3C397nearIRFeIItwopane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b="6234"/>
          <a:stretch/>
        </p:blipFill>
        <p:spPr>
          <a:xfrm>
            <a:off x="21336000" y="5715000"/>
            <a:ext cx="7696200" cy="6564930"/>
          </a:xfrm>
          <a:prstGeom prst="rect">
            <a:avLst/>
          </a:prstGeom>
        </p:spPr>
      </p:pic>
      <p:pic>
        <p:nvPicPr>
          <p:cNvPr id="5" name="Picture 4" descr="3C397nearIRFeIItwopane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b="6234"/>
          <a:stretch/>
        </p:blipFill>
        <p:spPr>
          <a:xfrm>
            <a:off x="21488400" y="5867400"/>
            <a:ext cx="7696200" cy="6564930"/>
          </a:xfrm>
          <a:prstGeom prst="rect">
            <a:avLst/>
          </a:prstGeom>
        </p:spPr>
      </p:pic>
      <p:pic>
        <p:nvPicPr>
          <p:cNvPr id="7" name="Picture 6" descr="3C397nearIRFeIItwopane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b="6234"/>
          <a:stretch/>
        </p:blipFill>
        <p:spPr>
          <a:xfrm>
            <a:off x="21640800" y="6019800"/>
            <a:ext cx="7696200" cy="6564930"/>
          </a:xfrm>
          <a:prstGeom prst="rect">
            <a:avLst/>
          </a:prstGeom>
        </p:spPr>
      </p:pic>
      <p:pic>
        <p:nvPicPr>
          <p:cNvPr id="8" name="Picture 7" descr="3C397nearIRFeIItwopane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b="6234"/>
          <a:stretch/>
        </p:blipFill>
        <p:spPr>
          <a:xfrm>
            <a:off x="21793200" y="6172200"/>
            <a:ext cx="7696200" cy="6564930"/>
          </a:xfrm>
          <a:prstGeom prst="rect">
            <a:avLst/>
          </a:prstGeom>
        </p:spPr>
      </p:pic>
      <p:pic>
        <p:nvPicPr>
          <p:cNvPr id="9" name="Picture 8" descr="3C397nearIRFeIItwopane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b="6234"/>
          <a:stretch/>
        </p:blipFill>
        <p:spPr>
          <a:xfrm>
            <a:off x="21945600" y="6324600"/>
            <a:ext cx="7696200" cy="65649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454" y="6223000"/>
            <a:ext cx="844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Near-IR Fe image: Higher Fe </a:t>
            </a:r>
            <a:r>
              <a:rPr lang="en-US" sz="2400" dirty="0" err="1" smtClean="0"/>
              <a:t>abudance</a:t>
            </a:r>
            <a:r>
              <a:rPr lang="en-US" sz="2400" dirty="0" smtClean="0"/>
              <a:t> in SN </a:t>
            </a:r>
            <a:r>
              <a:rPr lang="en-US" sz="2400" dirty="0" err="1" smtClean="0"/>
              <a:t>Ia</a:t>
            </a:r>
            <a:r>
              <a:rPr lang="en-US" sz="2400" dirty="0" smtClean="0"/>
              <a:t> (Rho et al., in prep)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428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Untitled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4" b="320"/>
          <a:stretch/>
        </p:blipFill>
        <p:spPr>
          <a:xfrm>
            <a:off x="0" y="338667"/>
            <a:ext cx="5428802" cy="5003800"/>
          </a:xfrm>
        </p:spPr>
      </p:pic>
      <p:pic>
        <p:nvPicPr>
          <p:cNvPr id="4" name="Picture 3" descr="3C397nearIR_bbc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44800"/>
            <a:ext cx="8991600" cy="8229600"/>
          </a:xfrm>
          <a:prstGeom prst="rect">
            <a:avLst/>
          </a:prstGeom>
        </p:spPr>
      </p:pic>
      <p:pic>
        <p:nvPicPr>
          <p:cNvPr id="5" name="Picture 4" descr="3C397nearIR_bbc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697200"/>
            <a:ext cx="8991600" cy="8229600"/>
          </a:xfrm>
          <a:prstGeom prst="rect">
            <a:avLst/>
          </a:prstGeom>
        </p:spPr>
      </p:pic>
      <p:pic>
        <p:nvPicPr>
          <p:cNvPr id="7" name="Picture 6" descr="Untitle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05" y="156104"/>
            <a:ext cx="4880795" cy="2523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5200" y="3124200"/>
            <a:ext cx="276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best-fit </a:t>
            </a:r>
            <a:r>
              <a:rPr lang="en-US" sz="2400" dirty="0" smtClean="0"/>
              <a:t>parameters of Fe model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are T = 7000 K and n</a:t>
            </a:r>
            <a:r>
              <a:rPr lang="en-US" sz="2400" baseline="-25000" dirty="0"/>
              <a:t>e </a:t>
            </a:r>
            <a:r>
              <a:rPr lang="en-US" sz="2400" dirty="0"/>
              <a:t>= 8200 (5000-1.2x10</a:t>
            </a:r>
            <a:r>
              <a:rPr lang="en-US" sz="2400" baseline="30000" dirty="0"/>
              <a:t>4</a:t>
            </a:r>
            <a:r>
              <a:rPr lang="en-US" sz="2400" dirty="0"/>
              <a:t>) cm</a:t>
            </a:r>
            <a:r>
              <a:rPr lang="en-US" sz="2400" baseline="30000" dirty="0"/>
              <a:t>-3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45067" y="5647267"/>
            <a:ext cx="330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Near-IR and Spitzer Spectroscopy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9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90z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69" y="4418689"/>
            <a:ext cx="2640829" cy="1340387"/>
          </a:xfrm>
          <a:prstGeom prst="rect">
            <a:avLst/>
          </a:prstGeom>
        </p:spPr>
      </p:pic>
      <p:pic>
        <p:nvPicPr>
          <p:cNvPr id="6" name="Picture 5" descr="d91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5" y="1757862"/>
            <a:ext cx="3361193" cy="1706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885" y="404119"/>
            <a:ext cx="71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iband</a:t>
            </a:r>
            <a:endParaRPr lang="en-US" dirty="0"/>
          </a:p>
        </p:txBody>
      </p:sp>
      <p:pic>
        <p:nvPicPr>
          <p:cNvPr id="8" name="Picture 7" descr="d92ind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36" y="4355971"/>
            <a:ext cx="2280645" cy="1157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4695" y="404119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3days: 49490-49492</a:t>
            </a:r>
            <a:endParaRPr lang="en-US" dirty="0"/>
          </a:p>
        </p:txBody>
      </p:sp>
      <p:pic>
        <p:nvPicPr>
          <p:cNvPr id="13" name="Picture 12" descr="d90t92airmassinde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72" y="0"/>
            <a:ext cx="2100064" cy="1445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4695" y="1231602"/>
            <a:ext cx="11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1</a:t>
            </a:r>
            <a:endParaRPr lang="en-US" dirty="0"/>
          </a:p>
        </p:txBody>
      </p:sp>
      <p:pic>
        <p:nvPicPr>
          <p:cNvPr id="12" name="Picture 11" descr="d91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75" y="1757862"/>
            <a:ext cx="3361193" cy="1706017"/>
          </a:xfrm>
          <a:prstGeom prst="rect">
            <a:avLst/>
          </a:prstGeom>
        </p:spPr>
      </p:pic>
      <p:pic>
        <p:nvPicPr>
          <p:cNvPr id="14" name="Picture 13" descr="d91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67" y="1910262"/>
            <a:ext cx="3361193" cy="17060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2392" y="3775758"/>
            <a:ext cx="407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r, I, z band for each day for the same 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4639" y="2034012"/>
            <a:ext cx="143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1: r band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22703" y="2172680"/>
            <a:ext cx="140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2: l band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6305" y="2218678"/>
            <a:ext cx="144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3: z band </a:t>
            </a:r>
            <a:endParaRPr lang="en-US" dirty="0"/>
          </a:p>
        </p:txBody>
      </p:sp>
      <p:pic>
        <p:nvPicPr>
          <p:cNvPr id="18" name="Picture 17" descr="d90z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6" y="4571089"/>
            <a:ext cx="2640829" cy="13403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4639" y="4571089"/>
            <a:ext cx="154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51: r band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43392" y="4506278"/>
            <a:ext cx="152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52: </a:t>
            </a:r>
            <a:r>
              <a:rPr lang="en-US" dirty="0"/>
              <a:t>l</a:t>
            </a:r>
            <a:r>
              <a:rPr lang="en-US" dirty="0" smtClean="0"/>
              <a:t> band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77013" y="4418689"/>
            <a:ext cx="15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ay 53: z 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4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0"/>
            <a:ext cx="8533046" cy="62611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bands do we want to increase (priority)?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r, I and z band if we focus on </a:t>
            </a:r>
            <a:r>
              <a:rPr lang="en-US" dirty="0" err="1" smtClean="0"/>
              <a:t>SNe</a:t>
            </a:r>
            <a:r>
              <a:rPr lang="en-US" dirty="0" smtClean="0"/>
              <a:t> at z=0.5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What is optimal fudge factor to stay at the same field (f) to maximize detection of the number of SN </a:t>
            </a:r>
            <a:r>
              <a:rPr lang="en-US" dirty="0" err="1" smtClean="0">
                <a:solidFill>
                  <a:srgbClr val="0000FF"/>
                </a:solidFill>
              </a:rPr>
              <a:t>Ia</a:t>
            </a:r>
            <a:r>
              <a:rPr lang="en-US" dirty="0" smtClean="0">
                <a:solidFill>
                  <a:srgbClr val="0000FF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(</a:t>
            </a:r>
            <a:r>
              <a:rPr lang="en-US" dirty="0" smtClean="0"/>
              <a:t>38+f</a:t>
            </a:r>
            <a:r>
              <a:rPr lang="en-US" baseline="-25000" dirty="0" smtClean="0"/>
              <a:t>add</a:t>
            </a:r>
            <a:r>
              <a:rPr lang="en-US" dirty="0" smtClean="0"/>
              <a:t>)[or  48]x fudge factor (f)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We can regenerate LC eventually with </a:t>
            </a:r>
            <a:r>
              <a:rPr lang="en-US" dirty="0" err="1" smtClean="0"/>
              <a:t>OpSim</a:t>
            </a:r>
            <a:r>
              <a:rPr lang="en-US" dirty="0" smtClean="0"/>
              <a:t> output</a:t>
            </a:r>
          </a:p>
          <a:p>
            <a:r>
              <a:rPr lang="en-US" dirty="0" smtClean="0"/>
              <a:t>What are fast, simple way to add the data points?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Add with random function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 merge two light curves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 Any suggestion?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Eventually New </a:t>
            </a:r>
            <a:r>
              <a:rPr lang="en-US" dirty="0" err="1" smtClean="0"/>
              <a:t>OpSim</a:t>
            </a:r>
            <a:r>
              <a:rPr lang="en-US" dirty="0" smtClean="0"/>
              <a:t> run is needed (at least 4-5 months and possible 1 year according to </a:t>
            </a:r>
            <a:r>
              <a:rPr lang="en-US" dirty="0" err="1" smtClean="0"/>
              <a:t>Zeljko</a:t>
            </a:r>
            <a:r>
              <a:rPr lang="en-US" dirty="0" smtClean="0"/>
              <a:t> (</a:t>
            </a:r>
            <a:r>
              <a:rPr lang="en-US" dirty="0" err="1" smtClean="0"/>
              <a:t>OpSim</a:t>
            </a:r>
            <a:r>
              <a:rPr lang="en-US" dirty="0" smtClean="0"/>
              <a:t> team plans to work on this).</a:t>
            </a:r>
          </a:p>
          <a:p>
            <a:pPr marL="0" indent="0">
              <a:buNone/>
            </a:pPr>
            <a:r>
              <a:rPr lang="en-US" dirty="0" smtClean="0"/>
              <a:t>But in the meantime, what test can we do?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Cdeep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5" t="13923" r="7730" b="20057"/>
          <a:stretch/>
        </p:blipFill>
        <p:spPr>
          <a:xfrm>
            <a:off x="0" y="0"/>
            <a:ext cx="5485598" cy="6745111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98533" y="2305260"/>
            <a:ext cx="3635023" cy="187025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/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 smtClean="0">
                <a:solidFill>
                  <a:srgbClr val="0000FF"/>
                </a:solidFill>
              </a:rPr>
              <a:t>Deep Drilling Field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 smtClean="0"/>
              <a:t>Field ID = 290</a:t>
            </a:r>
            <a:br>
              <a:rPr lang="en-US" sz="3600" dirty="0" smtClean="0"/>
            </a:br>
            <a:r>
              <a:rPr lang="en-US" sz="3600" dirty="0" smtClean="0"/>
              <a:t>Dec =63.321 ° </a:t>
            </a:r>
            <a:br>
              <a:rPr lang="en-US" sz="3600" dirty="0" smtClean="0"/>
            </a:br>
            <a:r>
              <a:rPr lang="en-US" sz="3600" dirty="0" smtClean="0"/>
              <a:t>RA =349.386°</a:t>
            </a:r>
            <a:br>
              <a:rPr lang="en-US" sz="3600" dirty="0" smtClean="0"/>
            </a:br>
            <a:r>
              <a:rPr lang="en-US" sz="3600" dirty="0" smtClean="0"/>
              <a:t>Some deep fields may be better</a:t>
            </a:r>
            <a:br>
              <a:rPr lang="en-US" sz="3600" dirty="0" smtClean="0"/>
            </a:br>
            <a:r>
              <a:rPr lang="en-US" sz="4000" dirty="0" smtClean="0"/>
              <a:t>SNDM=1</a:t>
            </a:r>
            <a:br>
              <a:rPr lang="en-US" sz="4000" dirty="0" smtClean="0"/>
            </a:br>
            <a:r>
              <a:rPr lang="en-US" sz="4000" dirty="0" smtClean="0"/>
              <a:t>SNQM=1 </a:t>
            </a:r>
            <a:br>
              <a:rPr lang="en-US" sz="4000" dirty="0" smtClean="0"/>
            </a:br>
            <a:r>
              <a:rPr lang="en-US" sz="4000" dirty="0" smtClean="0"/>
              <a:t>SNCLASS</a:t>
            </a:r>
            <a:br>
              <a:rPr lang="en-US" sz="4000" dirty="0" smtClean="0"/>
            </a:br>
            <a:r>
              <a:rPr lang="en-US" sz="3100" dirty="0" smtClean="0"/>
              <a:t>Data have good quality: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/>
              <a:t>&gt;</a:t>
            </a:r>
            <a:r>
              <a:rPr lang="en-US" sz="3100" dirty="0" smtClean="0"/>
              <a:t>7-9 points per filter per </a:t>
            </a:r>
            <a:r>
              <a:rPr lang="en-US" sz="3100" dirty="0" err="1" smtClean="0"/>
              <a:t>SNIa</a:t>
            </a:r>
            <a:r>
              <a:rPr lang="en-US" sz="3100" dirty="0" smtClean="0"/>
              <a:t> LC period</a:t>
            </a:r>
            <a:endParaRPr lang="en-US" sz="3100" dirty="0"/>
          </a:p>
        </p:txBody>
      </p:sp>
      <p:sp>
        <p:nvSpPr>
          <p:cNvPr id="2" name="TextBox 1"/>
          <p:cNvSpPr txBox="1"/>
          <p:nvPr/>
        </p:nvSpPr>
        <p:spPr>
          <a:xfrm>
            <a:off x="1574800" y="448733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Group A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3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N_309_lc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3" t="-1" r="-789" b="-1819"/>
          <a:stretch/>
        </p:blipFill>
        <p:spPr>
          <a:xfrm>
            <a:off x="160867" y="274638"/>
            <a:ext cx="5554133" cy="5934251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25313" y="1480376"/>
            <a:ext cx="3718687" cy="18702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 ID = 309</a:t>
            </a:r>
            <a:br>
              <a:rPr lang="en-US" dirty="0" smtClean="0"/>
            </a:br>
            <a:r>
              <a:rPr lang="en-US" dirty="0" smtClean="0"/>
              <a:t>Dec =63.321 ° </a:t>
            </a:r>
            <a:br>
              <a:rPr lang="en-US" dirty="0" smtClean="0"/>
            </a:br>
            <a:r>
              <a:rPr lang="en-US" dirty="0" smtClean="0"/>
              <a:t>RA =349.386°</a:t>
            </a:r>
            <a:br>
              <a:rPr lang="en-US" dirty="0" smtClean="0"/>
            </a:br>
            <a:r>
              <a:rPr lang="en-US" dirty="0" smtClean="0"/>
              <a:t>SNDM~1</a:t>
            </a:r>
            <a:br>
              <a:rPr lang="en-US" dirty="0" smtClean="0"/>
            </a:br>
            <a:r>
              <a:rPr lang="en-US" dirty="0" smtClean="0"/>
              <a:t>SNQM(</a:t>
            </a:r>
            <a:r>
              <a:rPr lang="en-US" dirty="0" err="1" smtClean="0"/>
              <a:t>Ia</a:t>
            </a:r>
            <a:r>
              <a:rPr lang="en-US" dirty="0" smtClean="0"/>
              <a:t>)=0.1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86425" y="4248717"/>
            <a:ext cx="3457575" cy="24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/>
              <a:buChar char="•"/>
            </a:pPr>
            <a:r>
              <a:rPr lang="en-US" dirty="0" smtClean="0"/>
              <a:t>Only 4 band detection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total 9-14 points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The data points are insufficient predict the LC.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0067" y="941996"/>
            <a:ext cx="281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Avg. Data points per filter: 2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6425" y="740302"/>
            <a:ext cx="3147131" cy="1870251"/>
          </a:xfrm>
        </p:spPr>
        <p:txBody>
          <a:bodyPr>
            <a:normAutofit/>
          </a:bodyPr>
          <a:lstStyle/>
          <a:p>
            <a:r>
              <a:rPr lang="en-US" dirty="0" smtClean="0"/>
              <a:t>Dec = -66° </a:t>
            </a:r>
            <a:br>
              <a:rPr lang="en-US" dirty="0" smtClean="0"/>
            </a:br>
            <a:r>
              <a:rPr lang="en-US" dirty="0" smtClean="0"/>
              <a:t>RA = 115° </a:t>
            </a:r>
            <a:endParaRPr lang="en-US" dirty="0"/>
          </a:p>
        </p:txBody>
      </p:sp>
      <p:pic>
        <p:nvPicPr>
          <p:cNvPr id="4" name="Content Placeholder 3" descr="s1_lc_coaddedDecminus66RA11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6" b="1654"/>
          <a:stretch/>
        </p:blipFill>
        <p:spPr>
          <a:xfrm>
            <a:off x="287861" y="252063"/>
            <a:ext cx="5165195" cy="6428140"/>
          </a:xfrm>
        </p:spPr>
      </p:pic>
    </p:spTree>
    <p:extLst>
      <p:ext uri="{BB962C8B-B14F-4D97-AF65-F5344CB8AC3E}">
        <p14:creationId xmlns:p14="http://schemas.microsoft.com/office/powerpoint/2010/main" val="390304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17"/>
            <a:ext cx="8229600" cy="1143000"/>
          </a:xfrm>
        </p:spPr>
        <p:txBody>
          <a:bodyPr/>
          <a:lstStyle/>
          <a:p>
            <a:r>
              <a:rPr lang="en-US" dirty="0" smtClean="0"/>
              <a:t>N visits</a:t>
            </a:r>
            <a:endParaRPr lang="en-US" dirty="0"/>
          </a:p>
        </p:txBody>
      </p:sp>
      <p:pic>
        <p:nvPicPr>
          <p:cNvPr id="4" name="Content Placeholder 3" descr="Nvisi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" b="3936"/>
          <a:stretch>
            <a:fillRect/>
          </a:stretch>
        </p:blipFill>
        <p:spPr>
          <a:xfrm>
            <a:off x="-28230" y="1078089"/>
            <a:ext cx="8816214" cy="4848578"/>
          </a:xfrm>
        </p:spPr>
      </p:pic>
      <p:sp>
        <p:nvSpPr>
          <p:cNvPr id="5" name="TextBox 4"/>
          <p:cNvSpPr txBox="1"/>
          <p:nvPr/>
        </p:nvSpPr>
        <p:spPr>
          <a:xfrm>
            <a:off x="2737556" y="1347083"/>
            <a:ext cx="67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u(60)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0384" y="1354667"/>
            <a:ext cx="75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(200)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2815" y="3711223"/>
            <a:ext cx="72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(200)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73234" y="3526557"/>
            <a:ext cx="78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(170)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5662" y="3526557"/>
            <a:ext cx="76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z(170)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2046" y="1362491"/>
            <a:ext cx="66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g(85)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lsstLCtabl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r="12601" b="3540"/>
          <a:stretch/>
        </p:blipFill>
        <p:spPr>
          <a:xfrm>
            <a:off x="249625" y="283105"/>
            <a:ext cx="7192575" cy="6541544"/>
          </a:xfrm>
        </p:spPr>
      </p:pic>
      <p:sp>
        <p:nvSpPr>
          <p:cNvPr id="5" name="TextBox 4"/>
          <p:cNvSpPr txBox="1"/>
          <p:nvPr/>
        </p:nvSpPr>
        <p:spPr>
          <a:xfrm>
            <a:off x="6998581" y="1097816"/>
            <a:ext cx="183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A: Very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9334" y="3631629"/>
            <a:ext cx="2327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C: useful, but 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not good enough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4702" y="2217162"/>
            <a:ext cx="118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B: Good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4173" y="558907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D/E: poor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77848" y="621256"/>
            <a:ext cx="1264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filter</a:t>
            </a:r>
          </a:p>
          <a:p>
            <a:r>
              <a:rPr lang="en-US" dirty="0" smtClean="0"/>
              <a:t>Per 45 days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3396" y="53742"/>
            <a:ext cx="251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Avg. Data No (goal &gt; 7-9)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4600" y="319620"/>
            <a:ext cx="77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Group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3713" y="1980086"/>
            <a:ext cx="5908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5-9</a:t>
            </a:r>
          </a:p>
          <a:p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5651" y="1097816"/>
            <a:ext cx="49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&gt;9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1284" y="3631629"/>
            <a:ext cx="82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1.5-5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23933" y="5589070"/>
            <a:ext cx="72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&lt;1.8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5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CDecminus40no4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28"/>
          <a:stretch/>
        </p:blipFill>
        <p:spPr>
          <a:xfrm>
            <a:off x="270064" y="430146"/>
            <a:ext cx="4967288" cy="612422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86425" y="740302"/>
            <a:ext cx="3147131" cy="1870251"/>
          </a:xfrm>
        </p:spPr>
        <p:txBody>
          <a:bodyPr>
            <a:normAutofit/>
          </a:bodyPr>
          <a:lstStyle/>
          <a:p>
            <a:r>
              <a:rPr lang="en-US" dirty="0" smtClean="0"/>
              <a:t>Dec = -40° </a:t>
            </a:r>
            <a:br>
              <a:rPr lang="en-US" dirty="0" smtClean="0"/>
            </a:br>
            <a:r>
              <a:rPr lang="en-US" dirty="0" smtClean="0"/>
              <a:t>RA = 280°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44906" y="2831451"/>
            <a:ext cx="38828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Rolling Cadence:</a:t>
            </a:r>
          </a:p>
          <a:p>
            <a:r>
              <a:rPr lang="en-US" dirty="0" smtClean="0"/>
              <a:t>To increase the number of data points</a:t>
            </a:r>
          </a:p>
          <a:p>
            <a:r>
              <a:rPr lang="en-US" dirty="0" smtClean="0"/>
              <a:t> in the light curve to get 7-9 data points</a:t>
            </a:r>
          </a:p>
          <a:p>
            <a:r>
              <a:rPr lang="en-US" dirty="0" smtClean="0"/>
              <a:t>per filter in average.</a:t>
            </a:r>
          </a:p>
          <a:p>
            <a:endParaRPr lang="en-US" dirty="0"/>
          </a:p>
          <a:p>
            <a:r>
              <a:rPr lang="en-US" dirty="0" smtClean="0"/>
              <a:t>We need to experiment with SNDM</a:t>
            </a:r>
          </a:p>
          <a:p>
            <a:r>
              <a:rPr lang="en-US" dirty="0" smtClean="0"/>
              <a:t>and SNQM, SNCLASS metric</a:t>
            </a:r>
          </a:p>
          <a:p>
            <a:r>
              <a:rPr lang="en-US" dirty="0" smtClean="0"/>
              <a:t>About dependency of the filter.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9695" y="3927202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4181" y="3933612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0123" y="3356062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8177" y="4118278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7109" y="3018506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4107" y="3331495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8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Cfield00Decp18RA35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101" r="-3327" b="-5002"/>
          <a:stretch/>
        </p:blipFill>
        <p:spPr>
          <a:xfrm>
            <a:off x="506309" y="413830"/>
            <a:ext cx="5113357" cy="631525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86425" y="740302"/>
            <a:ext cx="3147131" cy="1870251"/>
          </a:xfrm>
        </p:spPr>
        <p:txBody>
          <a:bodyPr>
            <a:normAutofit/>
          </a:bodyPr>
          <a:lstStyle/>
          <a:p>
            <a:r>
              <a:rPr lang="en-US" dirty="0" smtClean="0"/>
              <a:t>Dec = 0.18° </a:t>
            </a:r>
            <a:br>
              <a:rPr lang="en-US" dirty="0" smtClean="0"/>
            </a:br>
            <a:r>
              <a:rPr lang="en-US" dirty="0" smtClean="0"/>
              <a:t>RA = 358°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5427" y="3660862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827" y="3243901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4599" y="3075123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55177" y="3308707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80705" y="3717479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8067" y="3805073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1417" y="2791618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9453" y="3307259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86112" y="3676591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95333" y="3425488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23532" y="5360068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43934" y="4543284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78062" y="4876858"/>
            <a:ext cx="41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1499</Words>
  <Application>Microsoft Macintosh PowerPoint</Application>
  <PresentationFormat>On-screen Show (4:3)</PresentationFormat>
  <Paragraphs>208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Status of Observing Strategy Optimized for Supernova Cosmology: White paper and more</vt:lpstr>
      <vt:lpstr>OpSim Analysis</vt:lpstr>
      <vt:lpstr> Deep Drilling Field Field ID = 290 Dec =63.321 °  RA =349.386° Some deep fields may be better SNDM=1 SNQM=1  SNCLASS Data have good quality: &gt;7-9 points per filter per SNIa LC period</vt:lpstr>
      <vt:lpstr>Field ID = 309 Dec =63.321 °  RA =349.386° SNDM~1 SNQM(Ia)=0.1 </vt:lpstr>
      <vt:lpstr>Dec = -66°  RA = 115° </vt:lpstr>
      <vt:lpstr>N visits</vt:lpstr>
      <vt:lpstr>PowerPoint Presentation</vt:lpstr>
      <vt:lpstr>Dec = -40°  RA = 280° </vt:lpstr>
      <vt:lpstr>Dec = 0.18°  RA = 358° </vt:lpstr>
      <vt:lpstr>PowerPoint Presentation</vt:lpstr>
      <vt:lpstr>Light Curve category with N visits</vt:lpstr>
      <vt:lpstr>LSST Baseline observation</vt:lpstr>
      <vt:lpstr>Rolling Cadence: to increase the sampling rate x2 or x3 </vt:lpstr>
      <vt:lpstr>Rolling Cadence Optimized for SN Cosmology</vt:lpstr>
      <vt:lpstr>What is observing strategy to make x2 or x3 factor higher sampling in light curves?</vt:lpstr>
      <vt:lpstr>MJD49492-49498: 6 day observing run</vt:lpstr>
      <vt:lpstr>PowerPoint Presentation</vt:lpstr>
      <vt:lpstr>PowerPoint Presentation</vt:lpstr>
      <vt:lpstr>PowerPoint Presentation</vt:lpstr>
      <vt:lpstr>Cadence LC (x3): RA=58, Dec=-27</vt:lpstr>
      <vt:lpstr>Status of Observing Strategy </vt:lpstr>
      <vt:lpstr>End</vt:lpstr>
      <vt:lpstr>Cas A: Dust formation in the SN ejecta</vt:lpstr>
      <vt:lpstr>CO detection in Imaging and Spectra</vt:lpstr>
      <vt:lpstr>SN Ia progenitor: 3C397 </vt:lpstr>
      <vt:lpstr>PowerPoint Presentation</vt:lpstr>
      <vt:lpstr>PowerPoint Presentation</vt:lpstr>
      <vt:lpstr>Hard Questions?</vt:lpstr>
    </vt:vector>
  </TitlesOfParts>
  <Company>SETI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of filter change and visits optimized for SN Cosmology</dc:title>
  <dc:creator>Jeonghee Rho</dc:creator>
  <cp:lastModifiedBy>Jeonghee Rho</cp:lastModifiedBy>
  <cp:revision>112</cp:revision>
  <dcterms:created xsi:type="dcterms:W3CDTF">2015-10-27T21:04:22Z</dcterms:created>
  <dcterms:modified xsi:type="dcterms:W3CDTF">2016-11-16T06:59:04Z</dcterms:modified>
</cp:coreProperties>
</file>